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4" r:id="rId3"/>
    <p:sldId id="267" r:id="rId4"/>
    <p:sldId id="268" r:id="rId5"/>
    <p:sldId id="269" r:id="rId6"/>
    <p:sldId id="257" r:id="rId7"/>
    <p:sldId id="288" r:id="rId8"/>
    <p:sldId id="258" r:id="rId9"/>
    <p:sldId id="259" r:id="rId10"/>
    <p:sldId id="260" r:id="rId11"/>
    <p:sldId id="261" r:id="rId12"/>
    <p:sldId id="262" r:id="rId13"/>
    <p:sldId id="270" r:id="rId14"/>
    <p:sldId id="272" r:id="rId15"/>
    <p:sldId id="273" r:id="rId16"/>
    <p:sldId id="274" r:id="rId17"/>
    <p:sldId id="275" r:id="rId18"/>
    <p:sldId id="278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dirty="0" smtClean="0"/>
              <a:t>Учитель математики МОУ «</a:t>
            </a:r>
            <a:r>
              <a:rPr lang="ru-RU" dirty="0" err="1" smtClean="0"/>
              <a:t>Кебезенская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О.Н.Бушуева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558608" cy="454189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b="0" dirty="0" smtClean="0"/>
              <a:t>Использование м</a:t>
            </a:r>
            <a:r>
              <a:rPr lang="ru-RU" sz="2800" dirty="0" smtClean="0"/>
              <a:t>етодических рекомендаций </a:t>
            </a:r>
            <a:r>
              <a:rPr lang="ru-RU" sz="2800" dirty="0"/>
              <a:t>по формированию функциональной грамотности обучающихся 5-9 классов во внеурочной деятельности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(</a:t>
            </a:r>
            <a:r>
              <a:rPr lang="ru-RU" sz="2800" i="1" dirty="0"/>
              <a:t>с использованием открытого банка </a:t>
            </a:r>
            <a:r>
              <a:rPr lang="ru-RU" sz="2800" i="1" dirty="0" smtClean="0"/>
              <a:t>заданий)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80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endParaRPr lang="ru-RU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В </a:t>
            </a:r>
            <a:r>
              <a:rPr lang="ru-RU" dirty="0"/>
              <a:t>материалах открытого банка по каждому направлению функциональной грамотности содержатся файлы со списком заданий, сами задания, характеристики заданий и система оценивания, а также методические комментарии к заданиям. </a:t>
            </a:r>
          </a:p>
        </p:txBody>
      </p:sp>
    </p:spTree>
    <p:extLst>
      <p:ext uri="{BB962C8B-B14F-4D97-AF65-F5344CB8AC3E}">
        <p14:creationId xmlns:p14="http://schemas.microsoft.com/office/powerpoint/2010/main" val="8385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При </a:t>
            </a:r>
            <a:r>
              <a:rPr lang="ru-RU" dirty="0"/>
              <a:t>анализе результатов выполнения этих заданий учитель может увидеть сильные и слабые стороны подготовленности учащихся, сделать вывод об эффективности применяемых </a:t>
            </a:r>
            <a:r>
              <a:rPr lang="ru-RU" dirty="0" smtClean="0"/>
              <a:t>педагогических технологий </a:t>
            </a:r>
            <a:r>
              <a:rPr lang="ru-RU" dirty="0"/>
              <a:t>в целях формирования функциональной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37975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4372168"/>
            <a:ext cx="7262193" cy="17211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Вместе с тем, педагоги отмечают ряд трудностей как организационного, так и содержательного плана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/>
              <a:t>- маленький </a:t>
            </a:r>
            <a:r>
              <a:rPr lang="ru-RU" sz="2600" dirty="0"/>
              <a:t>банк заданий, не совпадающий с рабочими программами по </a:t>
            </a:r>
            <a:r>
              <a:rPr lang="ru-RU" sz="2600" dirty="0" smtClean="0"/>
              <a:t>предметам</a:t>
            </a:r>
            <a:endParaRPr lang="ru-RU" sz="26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/>
              <a:t>- </a:t>
            </a:r>
            <a:r>
              <a:rPr lang="ru-RU" sz="2600" dirty="0"/>
              <a:t>отсутствие возможности учителю ознакомиться с текстом задания до его планирования (просмотр только ключей проверки), требует регистрации и подключения всех обучающихся к этой платформе;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704856" cy="144016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Примерная рабочая программа курса внеурочной деятельности «Функциональная грамотность: учимся для жизни»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180" y="731838"/>
            <a:ext cx="5673164" cy="41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Банк заданий по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Тренажёр </a:t>
            </a:r>
            <a:r>
              <a:rPr lang="ru-RU" dirty="0"/>
              <a:t>и Мониторинг &gt;600 комплексных заданий Банк постоянно пополняется </a:t>
            </a:r>
            <a:endParaRPr lang="ru-RU" dirty="0" smtClean="0"/>
          </a:p>
          <a:p>
            <a:r>
              <a:rPr lang="ru-RU" b="1" dirty="0" smtClean="0"/>
              <a:t>6 </a:t>
            </a:r>
            <a:r>
              <a:rPr lang="ru-RU" dirty="0"/>
              <a:t>компонентов функциональной грамотности: </a:t>
            </a:r>
          </a:p>
          <a:p>
            <a:endParaRPr lang="ru-RU" dirty="0"/>
          </a:p>
          <a:p>
            <a:r>
              <a:rPr lang="ru-RU" dirty="0"/>
              <a:t>Интерактивное взаимодействие </a:t>
            </a:r>
          </a:p>
        </p:txBody>
      </p:sp>
    </p:spTree>
    <p:extLst>
      <p:ext uri="{BB962C8B-B14F-4D97-AF65-F5344CB8AC3E}">
        <p14:creationId xmlns:p14="http://schemas.microsoft.com/office/powerpoint/2010/main" val="34411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для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633584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Возможности </a:t>
            </a:r>
            <a:r>
              <a:rPr lang="ru-RU" b="1" dirty="0" smtClean="0"/>
              <a:t>учителя: </a:t>
            </a:r>
            <a:r>
              <a:rPr lang="ru-RU" b="1" dirty="0"/>
              <a:t>Просматривать электронные формы учебных пособий (ЭФУП) </a:t>
            </a:r>
            <a:r>
              <a:rPr lang="ru-RU" b="1" dirty="0" smtClean="0"/>
              <a:t>Видеть </a:t>
            </a:r>
            <a:r>
              <a:rPr lang="ru-RU" b="1" dirty="0"/>
              <a:t>«сигнал» о необходимости проверки Проверять задания с открытыми ответами, видеть ошибки в заданиях с автоматической проверкой, писать комментарии Видеть сводную статистику </a:t>
            </a:r>
            <a:r>
              <a:rPr lang="ru-RU" b="1" dirty="0" smtClean="0"/>
              <a:t>динамики.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для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Возможности ученика Видеть задания по всем компонентам ФГ для тренажера </a:t>
            </a:r>
            <a:r>
              <a:rPr lang="ru-RU" b="1" dirty="0" smtClean="0"/>
              <a:t>Решать </a:t>
            </a:r>
            <a:r>
              <a:rPr lang="ru-RU" b="1" dirty="0"/>
              <a:t>работы, выданные учителем Видеть сводную статистику своих работ Видеть результаты проверки и комментарии учителя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Дидактический комплекс от «Просвещения» 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43000" y="1195334"/>
            <a:ext cx="6400800" cy="254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50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Серия «Функциональная грамотность. Учимся для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b="1" dirty="0"/>
              <a:t>СБОРНИКИ ЭТАЛОННЫХ ИЗДАНИЙ </a:t>
            </a:r>
            <a:r>
              <a:rPr lang="ru-RU" dirty="0"/>
              <a:t>под редакцией Г.С. Ковалёвой </a:t>
            </a:r>
          </a:p>
          <a:p>
            <a:r>
              <a:rPr lang="ru-RU" dirty="0" smtClean="0"/>
              <a:t>Предназначены </a:t>
            </a:r>
            <a:r>
              <a:rPr lang="ru-RU" dirty="0"/>
              <a:t>для формирования и оценки всех направлений функциональной грамотности </a:t>
            </a:r>
          </a:p>
          <a:p>
            <a:r>
              <a:rPr lang="ru-RU" dirty="0" smtClean="0"/>
              <a:t>Все </a:t>
            </a:r>
            <a:r>
              <a:rPr lang="ru-RU" dirty="0"/>
              <a:t>задания построены на основе реальных жизненных ситуаций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372168"/>
            <a:ext cx="5043686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Образовательные платформы из </a:t>
            </a:r>
            <a:br>
              <a:rPr lang="ru-RU" sz="2800" dirty="0" smtClean="0"/>
            </a:br>
            <a:r>
              <a:rPr lang="ru-RU" sz="2800" dirty="0" smtClean="0"/>
              <a:t>собственной практики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Якласс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Учи.ру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7379"/>
            <a:ext cx="3528392" cy="44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3956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в котором мы живём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BANI </a:t>
            </a:r>
            <a:r>
              <a:rPr lang="en-US" b="1" dirty="0"/>
              <a:t>– </a:t>
            </a:r>
            <a:r>
              <a:rPr lang="ru-RU" b="1" dirty="0"/>
              <a:t>мир? 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B — brittle — </a:t>
            </a:r>
            <a:r>
              <a:rPr lang="ru-RU" b="1" dirty="0" smtClean="0"/>
              <a:t>хрупкий</a:t>
            </a:r>
          </a:p>
          <a:p>
            <a:pPr marL="0" indent="0">
              <a:buNone/>
            </a:pPr>
            <a:r>
              <a:rPr lang="en-US" b="1" dirty="0"/>
              <a:t>A — anxious — </a:t>
            </a:r>
            <a:r>
              <a:rPr lang="ru-RU" b="1" dirty="0" smtClean="0"/>
              <a:t>беспокойный</a:t>
            </a:r>
          </a:p>
          <a:p>
            <a:pPr marL="0" indent="0">
              <a:buNone/>
            </a:pPr>
            <a:r>
              <a:rPr lang="en-US" b="1" dirty="0"/>
              <a:t>N — nonlinear — </a:t>
            </a:r>
            <a:r>
              <a:rPr lang="ru-RU" b="1" dirty="0" smtClean="0"/>
              <a:t>нелинейный</a:t>
            </a:r>
          </a:p>
          <a:p>
            <a:pPr marL="0" indent="0">
              <a:buNone/>
            </a:pPr>
            <a:r>
              <a:rPr lang="en-US" b="1" dirty="0"/>
              <a:t>I — incomprehensible — </a:t>
            </a:r>
            <a:r>
              <a:rPr lang="ru-RU" b="1" dirty="0"/>
              <a:t>непостижимый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167" y="2967335"/>
            <a:ext cx="819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8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28976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b="1" i="1" dirty="0"/>
              <a:t>Как же помочь ученику стать успешным в этом новом мире? </a:t>
            </a:r>
            <a:endParaRPr lang="ru-RU" i="1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 Развивать </a:t>
            </a:r>
            <a:r>
              <a:rPr lang="ru-RU" dirty="0"/>
              <a:t>себя в разных направлениях;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 </a:t>
            </a:r>
            <a:r>
              <a:rPr lang="ru-RU" dirty="0" smtClean="0"/>
              <a:t>Не </a:t>
            </a:r>
            <a:r>
              <a:rPr lang="ru-RU" dirty="0"/>
              <a:t>держаться за старые концепции и стратегии;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Ставить </a:t>
            </a:r>
            <a:r>
              <a:rPr lang="ru-RU" dirty="0"/>
              <a:t>краткосрочные цели и вовремя вносить коррективы. Долгосрочные цели могут ограничивать и не </a:t>
            </a:r>
            <a:r>
              <a:rPr lang="ru-RU" dirty="0" smtClean="0"/>
              <a:t>работать.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 Умение </a:t>
            </a:r>
            <a:r>
              <a:rPr lang="ru-RU" dirty="0"/>
              <a:t>держать фокус на главном и не </a:t>
            </a:r>
            <a:r>
              <a:rPr lang="ru-RU" dirty="0" smtClean="0"/>
              <a:t>распыляться </a:t>
            </a:r>
            <a:r>
              <a:rPr lang="ru-RU" dirty="0"/>
              <a:t>становится важным навыком;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 Быстро </a:t>
            </a:r>
            <a:r>
              <a:rPr lang="ru-RU" dirty="0"/>
              <a:t>принимать решения и действовать не боясь совершить ошибку. 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938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Современное </a:t>
            </a:r>
            <a:r>
              <a:rPr lang="ru-RU" sz="3600" b="1" dirty="0"/>
              <a:t>образование должно на первое место выдвигать не собственно предметное знание, а умение с его помощью решать проблемы. 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284984"/>
            <a:ext cx="8208912" cy="311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075240" cy="6069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Реализация в российских школах </a:t>
            </a:r>
            <a:r>
              <a:rPr lang="ru-RU" dirty="0" smtClean="0"/>
              <a:t>ФГОС НОО </a:t>
            </a:r>
            <a:r>
              <a:rPr lang="ru-RU" dirty="0"/>
              <a:t>и </a:t>
            </a:r>
            <a:r>
              <a:rPr lang="ru-RU" dirty="0" smtClean="0"/>
              <a:t>ФГОС ООО </a:t>
            </a:r>
            <a:r>
              <a:rPr lang="ru-RU" dirty="0"/>
              <a:t>актуализировало значимость формирования </a:t>
            </a:r>
            <a:r>
              <a:rPr lang="ru-RU" b="1" dirty="0"/>
              <a:t>функциональной грамотности </a:t>
            </a:r>
            <a:r>
              <a:rPr lang="ru-RU" dirty="0"/>
              <a:t>с учетом новых приоритетных целей образования, заявленных личностных, </a:t>
            </a:r>
            <a:r>
              <a:rPr lang="ru-RU" dirty="0" err="1"/>
              <a:t>метапредметных</a:t>
            </a:r>
            <a:r>
              <a:rPr lang="ru-RU" dirty="0"/>
              <a:t> и предметных образовательных результатов.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Освоение </a:t>
            </a:r>
            <a:r>
              <a:rPr lang="ru-RU" dirty="0"/>
              <a:t>требований ФГОС предполагает дополнение содержания школьного образования спектром компонентов </a:t>
            </a:r>
            <a:r>
              <a:rPr lang="ru-RU" b="1" dirty="0"/>
              <a:t>функциональной </a:t>
            </a:r>
            <a:r>
              <a:rPr lang="ru-RU" b="1" dirty="0" smtClean="0"/>
              <a:t>грамотности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3538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2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ru-RU" b="1" dirty="0"/>
              <a:t>Методические рекомендации по формированию функциональной грамотности обучающихся 5-9 классов во внеурочной деятельности </a:t>
            </a:r>
            <a:r>
              <a:rPr lang="ru-RU" dirty="0"/>
              <a:t>(с использованием открытого банка заданий) включают описание особенности организации и проведения внеурочных занятий по формированию функциональной грамотности, содержание занятий, основные виды деятельности учащихся, формы проведения занятий.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8" y="764704"/>
            <a:ext cx="41017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0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003232" cy="58532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Основой для проведения занятий является открытый банк заданий, разработанный в Институте стратегии развития образования в рамках проекта </a:t>
            </a:r>
            <a:r>
              <a:rPr lang="ru-RU" dirty="0" err="1"/>
              <a:t>Минпросвещения</a:t>
            </a:r>
            <a:r>
              <a:rPr lang="ru-RU" dirty="0"/>
              <a:t> РФ «Мониторинг формирования функциональной грамотности обучающихся».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Данный </a:t>
            </a:r>
            <a:r>
              <a:rPr lang="ru-RU" dirty="0"/>
              <a:t>банк размещен в электронном формате на платформе Российской электронной школы (РЭШ, </a:t>
            </a:r>
            <a:r>
              <a:rPr lang="en-US" dirty="0" smtClean="0">
                <a:hlinkClick r:id="rId2"/>
              </a:rPr>
              <a:t>https://fg.resh.edu.ru/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портале института (http://skiv.instrao.ru). </a:t>
            </a:r>
          </a:p>
        </p:txBody>
      </p:sp>
    </p:spTree>
    <p:extLst>
      <p:ext uri="{BB962C8B-B14F-4D97-AF65-F5344CB8AC3E}">
        <p14:creationId xmlns:p14="http://schemas.microsoft.com/office/powerpoint/2010/main" val="24225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530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Использование методических рекомендаций по формированию функциональной грамотности обучающихся 5-9 классов во внеурочной деятельности  (с использованием открытого банка заданий) </vt:lpstr>
      <vt:lpstr>Мир в котором мы живём</vt:lpstr>
      <vt:lpstr>Презентация PowerPoint</vt:lpstr>
      <vt:lpstr>Презентация PowerPoint</vt:lpstr>
      <vt:lpstr>Современное образование должно на первое место выдвигать не собственно предметное знание, а умение с его помощью решать проблемы.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с тем, педагоги отмечают ряд трудностей как организационного, так и содержательного плана </vt:lpstr>
      <vt:lpstr> Примерная рабочая программа курса внеурочной деятельности «Функциональная грамотность: учимся для жизни» </vt:lpstr>
      <vt:lpstr>Банк заданий по функциональной грамотности</vt:lpstr>
      <vt:lpstr>Возможности для учителя</vt:lpstr>
      <vt:lpstr>Возможности для учащихся</vt:lpstr>
      <vt:lpstr> Дидактический комплекс от «Просвещения» </vt:lpstr>
      <vt:lpstr>Серия «Функциональная грамотность. Учимся для жизни»</vt:lpstr>
      <vt:lpstr>Образовательные платформы из  собственной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31</cp:revision>
  <dcterms:created xsi:type="dcterms:W3CDTF">2024-11-26T15:19:55Z</dcterms:created>
  <dcterms:modified xsi:type="dcterms:W3CDTF">2024-12-16T15:08:07Z</dcterms:modified>
</cp:coreProperties>
</file>